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13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31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Samvidhan-Sathi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121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Your AI Legal Aid Companion for India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58533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Empowering citizens with instant, constitutional guidance through cutting-edge artificial intelligence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330184"/>
            <a:ext cx="30480" cy="1236107"/>
          </a:xfrm>
          <a:prstGeom prst="rect">
            <a:avLst/>
          </a:prstGeom>
          <a:solidFill>
            <a:srgbClr val="9C9283"/>
          </a:solidFill>
          <a:ln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3650F-BF16-4AF6-ADFB-FB360457F0D7}"/>
              </a:ext>
            </a:extLst>
          </p:cNvPr>
          <p:cNvSpPr txBox="1"/>
          <p:nvPr/>
        </p:nvSpPr>
        <p:spPr>
          <a:xfrm>
            <a:off x="8901288" y="6897945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pperplate Gothic Light" panose="020E0507020206020404" pitchFamily="34" charset="0"/>
              </a:rPr>
              <a:t>Created By </a:t>
            </a:r>
            <a:r>
              <a:rPr lang="en-US" sz="3200" b="1" dirty="0">
                <a:latin typeface="Copperplate Gothic Light" panose="020E0507020206020404" pitchFamily="34" charset="0"/>
              </a:rPr>
              <a:t>SAGNIK GOPE</a:t>
            </a:r>
            <a:endParaRPr lang="en-IN" sz="2400" b="1" dirty="0">
              <a:latin typeface="Copperplate Gothic Light" panose="020E05070202060204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5A311-3E51-44A6-81DE-FA1BC06FF3B5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918573"/>
            <a:ext cx="2301835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986558"/>
            <a:ext cx="20296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PROBLEM &amp; SOLUTION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435543"/>
            <a:ext cx="6260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Bridging the Legal Gap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484483"/>
            <a:ext cx="6571417" cy="2826544"/>
          </a:xfrm>
          <a:prstGeom prst="roundRect">
            <a:avLst>
              <a:gd name="adj" fmla="val 5778"/>
            </a:avLst>
          </a:prstGeom>
          <a:solidFill>
            <a:srgbClr val="2C3E50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711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292441"/>
            <a:ext cx="611778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Indian laws are notoriously complex, with over 1,500 Central Acts and countless state-level statutes. Legal representation remains prohibitively expensive for most citizens, and widespread legal illiteracy leaves millions vulnerable to rights violations.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711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292441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Samvidhan-Sathi acts as an AI "First Responder" — delivering instant, simplified legal advice grounded strictly in the Indian Constitution. Think of it as having a constitutional expert available 24/7, democratizing access to legal knowledge.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0C4535-3FC2-407E-92A0-184083BC026B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545"/>
            <a:ext cx="780216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Built with Modern AI - Kept with Privacy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37" y="1526381"/>
            <a:ext cx="5839539" cy="58395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30834" y="1539121"/>
            <a:ext cx="4313277" cy="1370171"/>
          </a:xfrm>
          <a:prstGeom prst="roundRect">
            <a:avLst>
              <a:gd name="adj" fmla="val 800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9507974" y="1539121"/>
            <a:ext cx="91440" cy="1370171"/>
          </a:xfrm>
          <a:prstGeom prst="roundRect">
            <a:avLst>
              <a:gd name="adj" fmla="val 72930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9780984" y="172069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Framework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780984" y="2079784"/>
            <a:ext cx="388155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 3.10+ powers the backend with Streamlit delivering an intuitive, responsive UI for seamless user interactions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530834" y="3020378"/>
            <a:ext cx="4313277" cy="1370171"/>
          </a:xfrm>
          <a:prstGeom prst="roundRect">
            <a:avLst>
              <a:gd name="adj" fmla="val 800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9507974" y="3020378"/>
            <a:ext cx="91440" cy="1370171"/>
          </a:xfrm>
          <a:prstGeom prst="roundRect">
            <a:avLst>
              <a:gd name="adj" fmla="val 72930"/>
            </a:avLst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9780984" y="3201948"/>
            <a:ext cx="21368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Workflow Intelligence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780984" y="3561040"/>
            <a:ext cx="388155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LangGraph orchestrates stateful, multi-step reasoning flows that maintain context across complex legal queries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30834" y="4501634"/>
            <a:ext cx="4313277" cy="1370171"/>
          </a:xfrm>
          <a:prstGeom prst="roundRect">
            <a:avLst>
              <a:gd name="adj" fmla="val 800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9507974" y="4501634"/>
            <a:ext cx="91440" cy="1370171"/>
          </a:xfrm>
          <a:prstGeom prst="roundRect">
            <a:avLst>
              <a:gd name="adj" fmla="val 72930"/>
            </a:avLst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9780984" y="4683204"/>
            <a:ext cx="222539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Knowledge Foundation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80984" y="5042297"/>
            <a:ext cx="388155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ChromaDB vector store combined with COI.json ensures rapid retrieval of constitutional articles and provisions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9530834" y="5982891"/>
            <a:ext cx="4313277" cy="1370171"/>
          </a:xfrm>
          <a:prstGeom prst="roundRect">
            <a:avLst>
              <a:gd name="adj" fmla="val 800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397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9507974" y="5982891"/>
            <a:ext cx="91440" cy="1370171"/>
          </a:xfrm>
          <a:prstGeom prst="roundRect">
            <a:avLst>
              <a:gd name="adj" fmla="val 72930"/>
            </a:avLst>
          </a:prstGeom>
          <a:solidFill>
            <a:srgbClr val="E6DED2"/>
          </a:solidFill>
          <a:ln/>
        </p:spPr>
      </p:sp>
      <p:sp>
        <p:nvSpPr>
          <p:cNvPr id="18" name="Text 15"/>
          <p:cNvSpPr/>
          <p:nvPr/>
        </p:nvSpPr>
        <p:spPr>
          <a:xfrm>
            <a:off x="9780984" y="61644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Hybrid AI Engine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780984" y="6523553"/>
            <a:ext cx="388155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Groq delivers cloud-speed inference while Ollama enables complete local privacy for sensitive legal matters</a:t>
            </a:r>
            <a:endParaRPr lang="en-US" sz="12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D6F14-A881-451D-9B9A-E9DDE98077B7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869"/>
            <a:ext cx="550021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Intelligent Architecture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596985"/>
            <a:ext cx="13042821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hybrid RAG (Retrieval-Augmented Generation) system combines the precision of constitutional data with real-time legal intelligence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27" y="2066568"/>
            <a:ext cx="10994946" cy="47413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57540" y="5908745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LLM Synthesis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557540" y="4811210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Retrieve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557540" y="3724760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Categorizer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557540" y="2627224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User Query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93790" y="6992183"/>
            <a:ext cx="13042821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system intelligently categorizes each query, retrieves exact constitutional articles from local storage, cross-references with recent 2025 judgments via web search, and synthesizes everything into actionable, plain-language advice.</a:t>
            </a:r>
            <a:endParaRPr lang="en-US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8DD0D-5490-461C-A5CD-A9FA58D52B09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A828F-7A47-4A43-AC9B-E7A6646048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2061" b="5794"/>
          <a:stretch/>
        </p:blipFill>
        <p:spPr>
          <a:xfrm>
            <a:off x="1589579" y="2284843"/>
            <a:ext cx="11440843" cy="45058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1652"/>
            <a:ext cx="1849755" cy="426244"/>
          </a:xfrm>
          <a:prstGeom prst="roundRect">
            <a:avLst>
              <a:gd name="adj" fmla="val 17880"/>
            </a:avLst>
          </a:prstGeom>
          <a:solidFill>
            <a:srgbClr val="E8E6E3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95404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99636"/>
            <a:ext cx="13054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486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Why It Stands Out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397562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093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Offline Capability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58343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Runs entirely on Ollama's local models, bringing constitutional guidance to rural areas with limited or no internet connectivity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2397562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093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Contextual Memory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58343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Maintains conversation history, enabling natural follow-up questions like "What is the punishment for that?" without repeating context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995" y="2397562"/>
            <a:ext cx="2411968" cy="2411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093018"/>
            <a:ext cx="3530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Fact-Grounded Responses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583436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Prioritizes primary constitutional sources over general knowledge, dramatically reducing AI hallucinations and ensuring legal accuracy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5AF8F-386B-4146-A717-8BC4D8E04928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58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Road Ahead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13704"/>
            <a:ext cx="907256" cy="1836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6183" y="219515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Voice &amp; Language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46183" y="2623780"/>
            <a:ext cx="3224808" cy="104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Integration with Bhashini API for 22+ Indian languages, enabling voice-based queries in regional dialects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50124"/>
            <a:ext cx="907256" cy="1575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6183" y="4031575"/>
            <a:ext cx="24820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Document Intelligence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46183" y="4460200"/>
            <a:ext cx="3224808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Upload legal notices, contracts, or FIRs for instant AI-powered summarization and risk assessment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25321"/>
            <a:ext cx="907256" cy="15751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6183" y="56067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Lawyer Connection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46183" y="6035397"/>
            <a:ext cx="3224808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One-click bridge to verified pro-bono lawyers and legal aid volunteers when AI guidance isn't enough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532" y="2649022"/>
            <a:ext cx="6658213" cy="37161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9C88A9-A69F-4240-946E-D838D252F70D}"/>
              </a:ext>
            </a:extLst>
          </p:cNvPr>
          <p:cNvSpPr/>
          <p:nvPr/>
        </p:nvSpPr>
        <p:spPr>
          <a:xfrm>
            <a:off x="12858044" y="7697843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B19AC-7511-4C8E-AFF6-71F2C3EA5935}"/>
              </a:ext>
            </a:extLst>
          </p:cNvPr>
          <p:cNvSpPr/>
          <p:nvPr/>
        </p:nvSpPr>
        <p:spPr>
          <a:xfrm>
            <a:off x="12858044" y="7686554"/>
            <a:ext cx="1682045" cy="461665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9DFEC-BFBB-4B4F-A9F2-7AEFFFD16AD2}"/>
              </a:ext>
            </a:extLst>
          </p:cNvPr>
          <p:cNvSpPr txBox="1"/>
          <p:nvPr/>
        </p:nvSpPr>
        <p:spPr>
          <a:xfrm>
            <a:off x="4905022" y="3653135"/>
            <a:ext cx="4820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pperplate Gothic Bold" panose="020E0705020206020404" pitchFamily="34" charset="0"/>
              </a:rPr>
              <a:t>Thank You…</a:t>
            </a:r>
            <a:endParaRPr lang="en-IN" sz="5400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7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380</Words>
  <Application>Microsoft Office PowerPoint</Application>
  <PresentationFormat>Custom</PresentationFormat>
  <Paragraphs>48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Copperplate Gothic Bold</vt:lpstr>
      <vt:lpstr>Copperplate Gothic Light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Sagnik Gope</cp:lastModifiedBy>
  <cp:revision>6</cp:revision>
  <dcterms:created xsi:type="dcterms:W3CDTF">2026-02-12T18:35:11Z</dcterms:created>
  <dcterms:modified xsi:type="dcterms:W3CDTF">2026-02-12T19:55:27Z</dcterms:modified>
</cp:coreProperties>
</file>